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18288000" cy="1028700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1F6B24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42" y="348"/>
      </p:cViewPr>
      <p:guideLst>
        <p:guide orient="horz" pos="3240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BE0F7-6A5E-4E2D-B3C9-FAC97DD0BDD4}" type="datetimeFigureOut">
              <a:rPr lang="fr-FR" smtClean="0"/>
              <a:pPr/>
              <a:t>26/01/2026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5900" y="801688"/>
            <a:ext cx="71278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85B42E-6B78-4D25-90B4-FB333BCF40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E827BC1-7F2A-4FA1-82CC-1A619306F2DA}" type="slidenum">
              <a:rPr/>
              <a:pPr/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1645884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914400" y="5523120"/>
            <a:ext cx="1645884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C8D89C9-C668-4A36-A23D-A591E69B0E6B}" type="slidenum">
              <a:rPr/>
              <a:pPr/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91440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934812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AE9C3B6-8AFC-4169-A4B7-14F965EC5D1B}" type="slidenum">
              <a:rPr/>
              <a:pPr/>
              <a:t>‹N°›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6479280" y="240696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12044160" y="240696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914400" y="552312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6479280" y="552312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12044160" y="552312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85CA191-D2FB-4C73-AD0F-613BEC69A826}" type="slidenum">
              <a:rPr/>
              <a:pPr/>
              <a:t>‹N°›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F4D9120-00BA-43D8-A79F-C0BFF2D7F4DF}" type="slidenum">
              <a:rPr/>
              <a:pPr/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99CEF01-74A2-482F-B922-BF828823FBDF}" type="slidenum">
              <a:rPr/>
              <a:pPr/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D9D3ACFC-F3B3-433A-B898-87D76E8FB608}" type="slidenum">
              <a:rPr/>
              <a:pPr/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8A35BA4-9CFF-44A5-8AEE-CFED63C04D06}" type="slidenum">
              <a:rPr/>
              <a:pPr/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3E31A13D-5FE0-4082-BE3A-35F4D29AD128}" type="slidenum">
              <a:rPr/>
              <a:pPr/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914400" y="410400"/>
            <a:ext cx="16458840" cy="7962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94A7E08-CD1C-4D8A-B242-C6F8439F56E4}" type="slidenum">
              <a:rPr/>
              <a:pPr/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91440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03524831-2DE8-40C0-9B18-141CE9CE1128}" type="slidenum">
              <a:rPr/>
              <a:pPr/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CBAA237-40A8-4B91-90BE-52B36EAA0F7D}" type="slidenum">
              <a:rPr/>
              <a:pPr/>
              <a:t>‹N°›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934812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A7077BD6-F021-4ACF-92BF-D8B90ADF5E80}" type="slidenum">
              <a:rPr/>
              <a:pPr/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914400" y="5523120"/>
            <a:ext cx="1645884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EF4FA4C-DA16-4F60-AC1E-168C02AE270C}" type="slidenum">
              <a:rPr/>
              <a:pPr/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1645884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914400" y="5523120"/>
            <a:ext cx="1645884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55CB092-72E7-4C54-B34E-E870FF9559B1}" type="slidenum">
              <a:rPr/>
              <a:pPr/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91440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934812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A8490C9B-E8D1-40D3-8E0B-58B206336C11}" type="slidenum">
              <a:rPr/>
              <a:pPr/>
              <a:t>‹N°›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6479280" y="240696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2044160" y="240696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914400" y="552312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6479280" y="552312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2044160" y="552312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0E6A422-FCB5-44A5-AE16-97908067C364}" type="slidenum">
              <a:rPr/>
              <a:pPr/>
              <a:t>‹N°›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69FDAC0-D34A-40D6-A29D-B6CA71E63AB2}" type="slidenum">
              <a:rPr/>
              <a:pPr/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6756D91-5BA7-450E-A4DB-F346765CEAED}" type="slidenum">
              <a:rPr/>
              <a:pPr/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70D2816-4062-4B89-A9AF-B7B49142DDA0}" type="slidenum">
              <a:rPr/>
              <a:pPr/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914400" y="410400"/>
            <a:ext cx="16458840" cy="7962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2411294-C5CE-40E3-BA8D-B2BF39A7EFAD}" type="slidenum">
              <a:rPr/>
              <a:pPr/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91440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18DBE47-3876-483A-8D4F-657E83593A46}" type="slidenum">
              <a:rPr/>
              <a:pPr/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934812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9C6749C-68AB-4178-9560-2BE3BD0A142E}" type="slidenum">
              <a:rPr/>
              <a:pPr/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914400" y="5523120"/>
            <a:ext cx="1645884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0203F6C-09AD-4C4F-A9BA-1A476DCD7D86}" type="slidenum">
              <a:rPr/>
              <a:pPr/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fr-F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1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CBA51E3-B5D4-47C4-B817-1C67A4F572F5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‹N°›</a:t>
            </a:fld>
            <a:endParaRPr lang="fr-F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fr-F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fr-FR" sz="44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480" cy="284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914400" y="5523120"/>
            <a:ext cx="16458480" cy="284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ftr" idx="4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fr-F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&lt;pied de page&gt;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sldNum" idx="5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810D0E0-0801-491C-B866-D95744D37C6D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‹N°›</a:t>
            </a:fld>
            <a:endParaRPr lang="fr-F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dt" idx="6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fr-F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&lt;date/heure&gt;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ytreretraitesportive17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Freeform 3"/>
          <p:cNvSpPr/>
          <p:nvPr/>
        </p:nvSpPr>
        <p:spPr>
          <a:xfrm>
            <a:off x="5061600" y="500040"/>
            <a:ext cx="8162640" cy="3819240"/>
          </a:xfrm>
          <a:custGeom>
            <a:avLst/>
            <a:gdLst>
              <a:gd name="textAreaLeft" fmla="*/ 0 w 8162640"/>
              <a:gd name="textAreaRight" fmla="*/ 8164800 w 8162640"/>
              <a:gd name="textAreaTop" fmla="*/ 0 h 3819240"/>
              <a:gd name="textAreaBottom" fmla="*/ 3821040 h 3819240"/>
            </a:gdLst>
            <a:ahLst/>
            <a:cxnLst/>
            <a:rect l="textAreaLeft" t="textAreaTop" r="textAreaRight" b="textAreaBottom"/>
            <a:pathLst>
              <a:path w="8164695" h="3415034">
                <a:moveTo>
                  <a:pt x="0" y="0"/>
                </a:moveTo>
                <a:lnTo>
                  <a:pt x="8164696" y="0"/>
                </a:lnTo>
                <a:lnTo>
                  <a:pt x="8164696" y="3415034"/>
                </a:lnTo>
                <a:lnTo>
                  <a:pt x="0" y="341503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84" name="Group 13"/>
          <p:cNvGrpSpPr/>
          <p:nvPr/>
        </p:nvGrpSpPr>
        <p:grpSpPr>
          <a:xfrm>
            <a:off x="-360000" y="7380000"/>
            <a:ext cx="16559280" cy="3275280"/>
            <a:chOff x="-360000" y="7380000"/>
            <a:chExt cx="16559280" cy="3275280"/>
          </a:xfrm>
        </p:grpSpPr>
        <p:sp>
          <p:nvSpPr>
            <p:cNvPr id="85" name="TextBox 14"/>
            <p:cNvSpPr/>
            <p:nvPr/>
          </p:nvSpPr>
          <p:spPr>
            <a:xfrm>
              <a:off x="-360000" y="7380000"/>
              <a:ext cx="16371720" cy="60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spAutoFit/>
            </a:bodyPr>
            <a:lstStyle/>
            <a:p>
              <a:pPr>
                <a:lnSpc>
                  <a:spcPts val="8578"/>
                </a:lnSpc>
              </a:pPr>
              <a:endParaRPr lang="en-US" sz="1800" b="0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86" name="TextBox 15"/>
            <p:cNvSpPr/>
            <p:nvPr/>
          </p:nvSpPr>
          <p:spPr>
            <a:xfrm>
              <a:off x="1436040" y="8491680"/>
              <a:ext cx="14763240" cy="2163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spAutoFit/>
            </a:bodyPr>
            <a:lstStyle/>
            <a:p>
              <a:pPr>
                <a:lnSpc>
                  <a:spcPts val="4399"/>
                </a:lnSpc>
              </a:pPr>
              <a:r>
                <a:rPr lang="en-US" sz="2000" b="0" u="sng" strike="noStrike" spc="-1">
                  <a:solidFill>
                    <a:srgbClr val="332CFE"/>
                  </a:solidFill>
                  <a:uFillTx/>
                  <a:latin typeface="Open Sans Bold"/>
                  <a:ea typeface="Open Sans Bold"/>
                </a:rPr>
                <a:t>Adresse mail </a:t>
              </a:r>
              <a:r>
                <a:rPr lang="en-US" sz="2000" b="0" strike="noStrike" spc="-1">
                  <a:solidFill>
                    <a:srgbClr val="332CFE"/>
                  </a:solidFill>
                  <a:latin typeface="Open Sans Bold"/>
                  <a:ea typeface="Open Sans Bold"/>
                </a:rPr>
                <a:t>: a</a:t>
              </a:r>
              <a:r>
                <a:rPr lang="en-US" sz="2000" b="0" u="sng" strike="noStrike" spc="-1">
                  <a:solidFill>
                    <a:srgbClr val="0000FF"/>
                  </a:solidFill>
                  <a:uFillTx/>
                  <a:latin typeface="Open Sans Bold"/>
                  <a:ea typeface="Open Sans Bold"/>
                  <a:hlinkClick r:id="rId3"/>
                </a:rPr>
                <a:t>ytreretraitesportive17@gmail.com</a:t>
              </a:r>
              <a:endParaRPr lang="fr-FR" sz="2000" b="0" strike="noStrike" spc="-1">
                <a:solidFill>
                  <a:srgbClr val="000000"/>
                </a:solidFill>
                <a:latin typeface="Arial"/>
              </a:endParaRPr>
            </a:p>
            <a:p>
              <a:pPr>
                <a:lnSpc>
                  <a:spcPts val="4399"/>
                </a:lnSpc>
              </a:pPr>
              <a:r>
                <a:rPr lang="en-US" sz="2000" b="1" u="sng" strike="noStrike" spc="-1">
                  <a:solidFill>
                    <a:srgbClr val="332CFE"/>
                  </a:solidFill>
                  <a:uFillTx/>
                  <a:latin typeface="Open Sans Bold"/>
                  <a:ea typeface="Open Sans Bold"/>
                </a:rPr>
                <a:t>Téléphone </a:t>
              </a:r>
              <a:r>
                <a:rPr lang="en-US" sz="2000" b="1" strike="noStrike" spc="-1">
                  <a:solidFill>
                    <a:srgbClr val="332CFE"/>
                  </a:solidFill>
                  <a:latin typeface="Open Sans Bold"/>
                  <a:ea typeface="Open Sans Bold"/>
                </a:rPr>
                <a:t>: 07 69 39 13 19</a:t>
              </a:r>
              <a:endParaRPr lang="fr-FR" sz="2000" b="0" strike="noStrike" spc="-1">
                <a:solidFill>
                  <a:srgbClr val="000000"/>
                </a:solidFill>
                <a:latin typeface="Arial"/>
              </a:endParaRPr>
            </a:p>
            <a:p>
              <a:pPr>
                <a:lnSpc>
                  <a:spcPts val="8240"/>
                </a:lnSpc>
              </a:pPr>
              <a:endParaRPr lang="fr-F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87" name="TextBox 16"/>
          <p:cNvSpPr/>
          <p:nvPr/>
        </p:nvSpPr>
        <p:spPr>
          <a:xfrm>
            <a:off x="1260000" y="4888800"/>
            <a:ext cx="14416920" cy="3218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>
              <a:lnSpc>
                <a:spcPts val="8447"/>
              </a:lnSpc>
            </a:pPr>
            <a:r>
              <a:rPr lang="en-US" sz="7040" b="0" strike="noStrike" spc="-1" dirty="0" err="1">
                <a:solidFill>
                  <a:srgbClr val="2E7D32"/>
                </a:solidFill>
                <a:latin typeface="Open Sauce Bold"/>
                <a:ea typeface="DejaVu Sans"/>
              </a:rPr>
              <a:t>Présentation</a:t>
            </a:r>
            <a:r>
              <a:rPr lang="en-US" sz="7040" b="0" strike="noStrike" spc="-1" dirty="0">
                <a:solidFill>
                  <a:srgbClr val="2E7D32"/>
                </a:solidFill>
                <a:latin typeface="Open Sauce Bold"/>
                <a:ea typeface="DejaVu Sans"/>
              </a:rPr>
              <a:t> du </a:t>
            </a:r>
            <a:r>
              <a:rPr lang="en-US" sz="7040" b="0" strike="noStrike" spc="-1" dirty="0" err="1">
                <a:solidFill>
                  <a:srgbClr val="2E7D32"/>
                </a:solidFill>
                <a:latin typeface="Open Sauce Bold"/>
                <a:ea typeface="DejaVu Sans"/>
              </a:rPr>
              <a:t>conseil</a:t>
            </a:r>
            <a:r>
              <a:rPr lang="en-US" sz="7040" b="0" strike="noStrike" spc="-1" dirty="0">
                <a:solidFill>
                  <a:srgbClr val="2E7D32"/>
                </a:solidFill>
                <a:latin typeface="Open Sauce Bold"/>
                <a:ea typeface="DejaVu Sans"/>
              </a:rPr>
              <a:t> </a:t>
            </a:r>
            <a:r>
              <a:rPr lang="en-US" sz="7040" b="0" strike="noStrike" spc="-1" dirty="0" err="1">
                <a:solidFill>
                  <a:srgbClr val="2E7D32"/>
                </a:solidFill>
                <a:latin typeface="Open Sauce Bold"/>
                <a:ea typeface="DejaVu Sans"/>
              </a:rPr>
              <a:t>d’administration</a:t>
            </a:r>
            <a:r>
              <a:rPr lang="en-US" sz="7040" b="0" strike="noStrike" spc="-1" dirty="0">
                <a:solidFill>
                  <a:srgbClr val="2E7D32"/>
                </a:solidFill>
                <a:latin typeface="Open Sauce Bold"/>
                <a:ea typeface="DejaVu Sans"/>
              </a:rPr>
              <a:t> </a:t>
            </a:r>
            <a:endParaRPr lang="fr-FR" sz="704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ts val="8447"/>
              </a:lnSpc>
            </a:pPr>
            <a:r>
              <a:rPr lang="en-US" sz="7040" b="0" strike="noStrike" spc="-1" dirty="0" err="1">
                <a:solidFill>
                  <a:srgbClr val="2E7D32"/>
                </a:solidFill>
                <a:latin typeface="Open Sauce Bold"/>
                <a:ea typeface="DejaVu Sans"/>
              </a:rPr>
              <a:t>D’Aytré</a:t>
            </a:r>
            <a:r>
              <a:rPr lang="en-US" sz="7040" b="0" strike="noStrike" spc="-1" dirty="0">
                <a:solidFill>
                  <a:srgbClr val="2E7D32"/>
                </a:solidFill>
                <a:latin typeface="Open Sauce Bold"/>
                <a:ea typeface="DejaVu Sans"/>
              </a:rPr>
              <a:t> </a:t>
            </a:r>
            <a:r>
              <a:rPr lang="en-US" sz="7040" b="0" strike="noStrike" spc="-1" dirty="0" err="1">
                <a:solidFill>
                  <a:srgbClr val="2E7D32"/>
                </a:solidFill>
                <a:latin typeface="Open Sauce Bold"/>
                <a:ea typeface="DejaVu Sans"/>
              </a:rPr>
              <a:t>Retraite</a:t>
            </a:r>
            <a:r>
              <a:rPr lang="en-US" sz="7040" b="0" strike="noStrike" spc="-1" dirty="0">
                <a:solidFill>
                  <a:srgbClr val="2E7D32"/>
                </a:solidFill>
                <a:latin typeface="Open Sauce Bold"/>
                <a:ea typeface="DejaVu Sans"/>
              </a:rPr>
              <a:t> Sportive</a:t>
            </a:r>
            <a:endParaRPr lang="fr-FR" sz="704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Rectangle 17"/>
          <p:cNvSpPr/>
          <p:nvPr/>
        </p:nvSpPr>
        <p:spPr>
          <a:xfrm>
            <a:off x="9129240" y="8376120"/>
            <a:ext cx="7070040" cy="64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ts val="4399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Freeform 2"/>
          <p:cNvSpPr/>
          <p:nvPr/>
        </p:nvSpPr>
        <p:spPr>
          <a:xfrm>
            <a:off x="-130320" y="0"/>
            <a:ext cx="4415040" cy="2855160"/>
          </a:xfrm>
          <a:custGeom>
            <a:avLst/>
            <a:gdLst>
              <a:gd name="textAreaLeft" fmla="*/ 0 w 4415040"/>
              <a:gd name="textAreaRight" fmla="*/ 4417200 w 4415040"/>
              <a:gd name="textAreaTop" fmla="*/ 0 h 2855160"/>
              <a:gd name="textAreaBottom" fmla="*/ 2857320 h 2855160"/>
            </a:gdLst>
            <a:ahLst/>
            <a:cxnLst/>
            <a:rect l="textAreaLeft" t="textAreaTop" r="textAreaRight" b="textAreaBottom"/>
            <a:pathLst>
              <a:path w="4417095" h="2542523">
                <a:moveTo>
                  <a:pt x="0" y="0"/>
                </a:moveTo>
                <a:lnTo>
                  <a:pt x="4417095" y="0"/>
                </a:lnTo>
                <a:lnTo>
                  <a:pt x="4417095" y="2542523"/>
                </a:lnTo>
                <a:lnTo>
                  <a:pt x="0" y="2542523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0" name="PlaceHolder 5"/>
          <p:cNvSpPr/>
          <p:nvPr/>
        </p:nvSpPr>
        <p:spPr>
          <a:xfrm>
            <a:off x="4785840" y="410760"/>
            <a:ext cx="11773440" cy="2828520"/>
          </a:xfrm>
          <a:prstGeom prst="rect">
            <a:avLst/>
          </a:prstGeom>
          <a:solidFill>
            <a:srgbClr val="1E6A39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marL="612000" indent="612000" algn="ctr">
              <a:lnSpc>
                <a:spcPct val="100000"/>
              </a:lnSpc>
              <a:tabLst>
                <a:tab pos="0" algn="l"/>
              </a:tabLst>
            </a:pPr>
            <a:r>
              <a:rPr lang="fr-FR" sz="4800" b="1" strike="noStrike" spc="-1">
                <a:ln>
                  <a:solidFill>
                    <a:srgbClr val="127622"/>
                  </a:solidFill>
                </a:ln>
                <a:solidFill>
                  <a:srgbClr val="FFFFFF"/>
                </a:solidFill>
                <a:latin typeface="Arial"/>
                <a:ea typeface="DejaVu Sans"/>
              </a:rPr>
              <a:t>CONSEIL D’ADMINISTRATION AYTRE RETRAITE SPORTIVE </a:t>
            </a:r>
            <a:endParaRPr lang="fr-FR" sz="4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6"/>
          <p:cNvSpPr/>
          <p:nvPr/>
        </p:nvSpPr>
        <p:spPr>
          <a:xfrm>
            <a:off x="3055680" y="3960000"/>
            <a:ext cx="13503600" cy="5219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rmAutofit fontScale="88500" lnSpcReduction="20000"/>
          </a:bodyPr>
          <a:lstStyle/>
          <a:p>
            <a:pPr marL="349920" algn="ctr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endParaRPr lang="fr-FR" sz="3600" b="0" strike="noStrike" spc="-1" dirty="0">
              <a:solidFill>
                <a:srgbClr val="000000"/>
              </a:solidFill>
              <a:latin typeface="Arial"/>
            </a:endParaRPr>
          </a:p>
          <a:p>
            <a:pPr marL="349920" algn="ctr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endParaRPr lang="fr-FR" sz="3600" b="0" strike="noStrike" spc="-1" dirty="0">
              <a:solidFill>
                <a:srgbClr val="000000"/>
              </a:solidFill>
              <a:latin typeface="Arial"/>
            </a:endParaRPr>
          </a:p>
          <a:p>
            <a:pPr marL="349920" algn="ctr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endParaRPr lang="fr-FR" sz="3600" b="0" strike="noStrike" spc="-1" dirty="0">
              <a:solidFill>
                <a:srgbClr val="000000"/>
              </a:solidFill>
              <a:latin typeface="Arial"/>
            </a:endParaRPr>
          </a:p>
          <a:p>
            <a:pPr marL="349920" algn="ctr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endParaRPr lang="fr-FR" sz="3600" b="0" strike="noStrike" spc="-1" dirty="0">
              <a:solidFill>
                <a:srgbClr val="000000"/>
              </a:solidFill>
              <a:latin typeface="Arial"/>
            </a:endParaRPr>
          </a:p>
          <a:p>
            <a:pPr marL="349920" algn="ctr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fr-FR" sz="4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Le Bureau se compose d’une :</a:t>
            </a:r>
            <a:endParaRPr lang="fr-FR" sz="4200" b="0" strike="noStrike" spc="-1" dirty="0">
              <a:solidFill>
                <a:srgbClr val="000000"/>
              </a:solidFill>
              <a:latin typeface="Arial"/>
            </a:endParaRPr>
          </a:p>
          <a:p>
            <a:pPr marL="349920" algn="ctr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endParaRPr lang="fr-FR" sz="3600" b="0" strike="noStrike" spc="-1" dirty="0">
              <a:solidFill>
                <a:srgbClr val="000000"/>
              </a:solidFill>
              <a:latin typeface="Arial"/>
            </a:endParaRPr>
          </a:p>
          <a:p>
            <a:pPr marL="349920" algn="ctr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fr-FR" sz="4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Présidence sous forme d’une collégiale de 3 personnes</a:t>
            </a:r>
            <a:endParaRPr lang="fr-FR" sz="4200" b="0" strike="noStrike" spc="-1" dirty="0">
              <a:solidFill>
                <a:srgbClr val="000000"/>
              </a:solidFill>
              <a:latin typeface="Arial"/>
            </a:endParaRPr>
          </a:p>
          <a:p>
            <a:pPr marL="349920" algn="ctr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endParaRPr lang="fr-FR" sz="3600" b="0" strike="noStrike" spc="-1" dirty="0">
              <a:solidFill>
                <a:srgbClr val="000000"/>
              </a:solidFill>
              <a:latin typeface="Arial"/>
            </a:endParaRPr>
          </a:p>
          <a:p>
            <a:pPr marL="349920" algn="ctr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fr-FR" sz="4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et de </a:t>
            </a:r>
            <a:r>
              <a:rPr lang="fr-FR" sz="4200" b="1" spc="-1" dirty="0" smtClean="0">
                <a:solidFill>
                  <a:srgbClr val="000000"/>
                </a:solidFill>
                <a:latin typeface="Arial"/>
                <a:ea typeface="DejaVu Sans"/>
              </a:rPr>
              <a:t>8</a:t>
            </a:r>
            <a:r>
              <a:rPr lang="fr-FR" sz="4200" b="1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fr-FR" sz="4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membres actifs</a:t>
            </a:r>
            <a:endParaRPr lang="fr-FR" sz="4200" b="0" strike="noStrike" spc="-1" dirty="0">
              <a:solidFill>
                <a:srgbClr val="000000"/>
              </a:solidFill>
              <a:latin typeface="Arial"/>
            </a:endParaRPr>
          </a:p>
          <a:p>
            <a:pPr marL="349920" algn="ctr">
              <a:lnSpc>
                <a:spcPct val="100000"/>
              </a:lnSpc>
              <a:spcBef>
                <a:spcPts val="1417"/>
              </a:spcBef>
              <a:tabLst>
                <a:tab pos="0" algn="l"/>
              </a:tabLst>
            </a:pPr>
            <a:endParaRPr lang="fr-FR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3294360" y="4140000"/>
            <a:ext cx="13444920" cy="1619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800000" indent="180000" algn="ctr">
              <a:lnSpc>
                <a:spcPct val="100000"/>
              </a:lnSpc>
              <a:tabLst>
                <a:tab pos="0" algn="l"/>
              </a:tabLst>
            </a:pPr>
            <a:r>
              <a:rPr lang="fr-FR" sz="3600" spc="-1" dirty="0" smtClean="0">
                <a:solidFill>
                  <a:srgbClr val="33691E"/>
                </a:solidFill>
                <a:latin typeface="Arial Black"/>
                <a:ea typeface="DejaVu Sans"/>
              </a:rPr>
              <a:t>SUITE A L’ASS</a:t>
            </a:r>
            <a:r>
              <a:rPr lang="fr-FR" sz="3600" b="0" strike="noStrike" spc="-1" dirty="0" smtClean="0">
                <a:solidFill>
                  <a:srgbClr val="33691E"/>
                </a:solidFill>
                <a:latin typeface="Arial Black"/>
                <a:ea typeface="DejaVu Sans"/>
              </a:rPr>
              <a:t>EMBLEE </a:t>
            </a:r>
            <a:r>
              <a:rPr lang="fr-FR" sz="3600" b="0" strike="noStrike" spc="-1" dirty="0">
                <a:solidFill>
                  <a:srgbClr val="33691E"/>
                </a:solidFill>
                <a:latin typeface="Arial Black"/>
                <a:ea typeface="DejaVu Sans"/>
              </a:rPr>
              <a:t>GENERALE DU </a:t>
            </a:r>
            <a:r>
              <a:rPr lang="fr-FR" sz="3600" b="0" strike="noStrike" spc="-1" dirty="0" smtClean="0">
                <a:solidFill>
                  <a:srgbClr val="33691E"/>
                </a:solidFill>
                <a:latin typeface="Arial Black"/>
                <a:ea typeface="DejaVu Sans"/>
              </a:rPr>
              <a:t>15 DECEMBRE 2025 </a:t>
            </a:r>
            <a:endParaRPr lang="fr-FR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1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785840" y="410400"/>
            <a:ext cx="11773440" cy="1716120"/>
          </a:xfrm>
          <a:prstGeom prst="rect">
            <a:avLst/>
          </a:prstGeom>
          <a:solidFill>
            <a:srgbClr val="1E6A39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marL="612000"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4800" b="1" strike="noStrike" spc="-1">
                <a:ln>
                  <a:solidFill>
                    <a:srgbClr val="127622"/>
                  </a:solidFill>
                </a:ln>
                <a:solidFill>
                  <a:srgbClr val="FFFFFF"/>
                </a:solidFill>
                <a:latin typeface="Arial"/>
              </a:rPr>
              <a:t>PRESENTATION DU BUREAU</a:t>
            </a:r>
            <a:endParaRPr lang="fr-FR" sz="4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4716000" y="2127960"/>
            <a:ext cx="11847600" cy="339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marL="432000" indent="0" algn="ctr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fr-FR" sz="3600" b="0" strike="noStrike" spc="-1" dirty="0">
                <a:solidFill>
                  <a:srgbClr val="33691E"/>
                </a:solidFill>
                <a:latin typeface="Arial Black"/>
              </a:rPr>
              <a:t>PRESIDENCE SOUS FORME DE COLLEGIALE</a:t>
            </a:r>
            <a:endParaRPr lang="fr-FR" sz="3600" b="0" strike="noStrike" spc="-1" dirty="0">
              <a:solidFill>
                <a:srgbClr val="000000"/>
              </a:solidFill>
              <a:latin typeface="Arial"/>
            </a:endParaRPr>
          </a:p>
          <a:p>
            <a:pPr marL="1116000" indent="0">
              <a:lnSpc>
                <a:spcPct val="100000"/>
              </a:lnSpc>
              <a:spcBef>
                <a:spcPts val="1417"/>
              </a:spcBef>
              <a:buNone/>
              <a:tabLst>
                <a:tab pos="-604080" algn="l"/>
              </a:tabLst>
            </a:pPr>
            <a:r>
              <a:rPr lang="fr-FR" sz="3200" spc="-1" dirty="0" smtClean="0">
                <a:solidFill>
                  <a:srgbClr val="000000"/>
                </a:solidFill>
                <a:latin typeface="Arial"/>
              </a:rPr>
              <a:t>BEZIER Françoise</a:t>
            </a:r>
            <a:r>
              <a:rPr lang="fr-FR" sz="3200" b="0" strike="noStrike" spc="-1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3200" b="0" strike="noStrike" spc="-1" dirty="0">
                <a:solidFill>
                  <a:srgbClr val="000000"/>
                </a:solidFill>
                <a:latin typeface="Arial"/>
              </a:rPr>
              <a:t>– </a:t>
            </a:r>
            <a:r>
              <a:rPr lang="fr-FR" sz="3200" b="0" strike="noStrike" spc="-1" dirty="0" err="1">
                <a:solidFill>
                  <a:srgbClr val="000000"/>
                </a:solidFill>
                <a:latin typeface="Arial"/>
              </a:rPr>
              <a:t>co-Présidente</a:t>
            </a:r>
            <a:r>
              <a:rPr lang="fr-FR" sz="3200" b="0" strike="noStrike" spc="-1" dirty="0">
                <a:solidFill>
                  <a:srgbClr val="000000"/>
                </a:solidFill>
                <a:latin typeface="Arial"/>
              </a:rPr>
              <a:t>, </a:t>
            </a:r>
            <a:r>
              <a:rPr lang="fr-FR" sz="3200" b="0" strike="noStrike" spc="-1" dirty="0" smtClean="0">
                <a:solidFill>
                  <a:srgbClr val="000000"/>
                </a:solidFill>
                <a:latin typeface="Arial"/>
              </a:rPr>
              <a:t>Représentante Légale.</a:t>
            </a:r>
            <a:endParaRPr lang="fr-FR" sz="3200" b="0" strike="noStrike" spc="-1" dirty="0">
              <a:solidFill>
                <a:srgbClr val="000000"/>
              </a:solidFill>
              <a:latin typeface="Arial"/>
            </a:endParaRPr>
          </a:p>
          <a:p>
            <a:pPr marL="1116000" indent="0">
              <a:lnSpc>
                <a:spcPct val="100000"/>
              </a:lnSpc>
              <a:spcBef>
                <a:spcPts val="1417"/>
              </a:spcBef>
              <a:buNone/>
              <a:tabLst>
                <a:tab pos="-604080" algn="l"/>
              </a:tabLst>
            </a:pPr>
            <a:r>
              <a:rPr lang="fr-FR" sz="3200" b="0" strike="noStrike" spc="-1" dirty="0">
                <a:solidFill>
                  <a:srgbClr val="000000"/>
                </a:solidFill>
                <a:latin typeface="Arial"/>
                <a:ea typeface="Microsoft YaHei"/>
              </a:rPr>
              <a:t>BEAUCHET Christiane – </a:t>
            </a:r>
            <a:r>
              <a:rPr lang="fr-FR" sz="3200" b="0" strike="noStrike" spc="-1" dirty="0" err="1">
                <a:solidFill>
                  <a:srgbClr val="000000"/>
                </a:solidFill>
                <a:latin typeface="Arial"/>
              </a:rPr>
              <a:t>co-Présidente</a:t>
            </a:r>
            <a:r>
              <a:rPr lang="fr-FR" sz="3200" b="0" strike="noStrike" spc="-1" dirty="0">
                <a:solidFill>
                  <a:srgbClr val="000000"/>
                </a:solidFill>
                <a:latin typeface="Arial"/>
              </a:rPr>
              <a:t>, </a:t>
            </a:r>
            <a:r>
              <a:rPr lang="fr-FR" sz="3200" b="0" strike="noStrike" spc="-1" dirty="0" smtClean="0">
                <a:solidFill>
                  <a:srgbClr val="000000"/>
                </a:solidFill>
                <a:latin typeface="Arial"/>
              </a:rPr>
              <a:t>Secrétaire.</a:t>
            </a:r>
            <a:endParaRPr lang="fr-FR" sz="3200" b="0" strike="noStrike" spc="-1" dirty="0">
              <a:solidFill>
                <a:srgbClr val="000000"/>
              </a:solidFill>
              <a:latin typeface="Arial"/>
            </a:endParaRPr>
          </a:p>
          <a:p>
            <a:pPr marL="1116000" indent="0">
              <a:lnSpc>
                <a:spcPct val="100000"/>
              </a:lnSpc>
              <a:spcBef>
                <a:spcPts val="1417"/>
              </a:spcBef>
              <a:buNone/>
              <a:tabLst>
                <a:tab pos="-604080" algn="l"/>
              </a:tabLst>
            </a:pPr>
            <a:r>
              <a:rPr lang="fr-FR" sz="3200" b="0" strike="noStrike" spc="-1" dirty="0">
                <a:solidFill>
                  <a:srgbClr val="000000"/>
                </a:solidFill>
                <a:latin typeface="Arial"/>
                <a:ea typeface="Microsoft YaHei"/>
              </a:rPr>
              <a:t>LEVENEZ Yvon – </a:t>
            </a:r>
            <a:r>
              <a:rPr lang="fr-FR" sz="3200" b="0" strike="noStrike" spc="-1" dirty="0" err="1">
                <a:solidFill>
                  <a:srgbClr val="000000"/>
                </a:solidFill>
                <a:latin typeface="Arial"/>
              </a:rPr>
              <a:t>co-Président</a:t>
            </a:r>
            <a:r>
              <a:rPr lang="fr-FR" sz="3200" b="0" strike="noStrike" spc="-1" dirty="0">
                <a:solidFill>
                  <a:srgbClr val="000000"/>
                </a:solidFill>
                <a:latin typeface="Arial"/>
              </a:rPr>
              <a:t>, </a:t>
            </a:r>
            <a:r>
              <a:rPr lang="fr-FR" sz="3200" b="0" strike="noStrike" spc="-1" dirty="0" smtClean="0">
                <a:solidFill>
                  <a:srgbClr val="000000"/>
                </a:solidFill>
                <a:latin typeface="Arial"/>
              </a:rPr>
              <a:t>Trésorier.</a:t>
            </a:r>
            <a:endParaRPr lang="fr-FR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/>
          </p:nvPr>
        </p:nvSpPr>
        <p:spPr>
          <a:xfrm>
            <a:off x="4646520" y="5220000"/>
            <a:ext cx="11870640" cy="476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marL="432000" indent="0" algn="ctr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fr-FR" sz="3600" b="0" strike="noStrike" spc="-1" dirty="0">
                <a:solidFill>
                  <a:srgbClr val="33691E"/>
                </a:solidFill>
                <a:latin typeface="Arial Black"/>
              </a:rPr>
              <a:t>MEMBRES ACTIFS</a:t>
            </a:r>
            <a:endParaRPr lang="fr-FR" sz="36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</a:pPr>
            <a:r>
              <a:rPr lang="fr-FR" sz="2800" b="0" strike="noStrike" spc="-1" dirty="0">
                <a:solidFill>
                  <a:srgbClr val="000000"/>
                </a:solidFill>
                <a:latin typeface="Arial"/>
              </a:rPr>
              <a:t>BOURBON </a:t>
            </a:r>
            <a:r>
              <a:rPr lang="fr-FR" sz="2800" b="0" strike="noStrike" spc="-1" dirty="0" smtClean="0">
                <a:solidFill>
                  <a:srgbClr val="000000"/>
                </a:solidFill>
                <a:latin typeface="Arial"/>
              </a:rPr>
              <a:t>Renée			LEFEBVRE Laurent</a:t>
            </a: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</a:pPr>
            <a:r>
              <a:rPr lang="fr-FR" sz="2800" b="0" strike="noStrike" spc="-1" dirty="0" smtClean="0">
                <a:solidFill>
                  <a:srgbClr val="000000"/>
                </a:solidFill>
                <a:latin typeface="Arial"/>
              </a:rPr>
              <a:t>GALBOIS Sabine			FAUDEMER Elisabeth</a:t>
            </a:r>
            <a:endParaRPr lang="fr-FR" sz="2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</a:pPr>
            <a:r>
              <a:rPr lang="fr-FR" sz="2800" b="0" strike="noStrike" spc="-1" dirty="0">
                <a:solidFill>
                  <a:srgbClr val="000000"/>
                </a:solidFill>
                <a:latin typeface="Arial"/>
              </a:rPr>
              <a:t>LOZE </a:t>
            </a:r>
            <a:r>
              <a:rPr lang="fr-FR" sz="2800" b="0" strike="noStrike" spc="-1" dirty="0" smtClean="0">
                <a:solidFill>
                  <a:srgbClr val="000000"/>
                </a:solidFill>
                <a:latin typeface="Arial"/>
              </a:rPr>
              <a:t>Françoise		</a:t>
            </a:r>
            <a:r>
              <a:rPr lang="fr-FR" sz="2800" spc="-1" dirty="0">
                <a:solidFill>
                  <a:srgbClr val="000000"/>
                </a:solidFill>
                <a:latin typeface="Arial"/>
              </a:rPr>
              <a:t>	</a:t>
            </a:r>
            <a:r>
              <a:rPr lang="fr-FR" sz="2800" b="0" strike="noStrike" spc="-1" dirty="0" smtClean="0">
                <a:solidFill>
                  <a:srgbClr val="000000"/>
                </a:solidFill>
                <a:latin typeface="Arial"/>
              </a:rPr>
              <a:t> GERARD Alain</a:t>
            </a:r>
            <a:endParaRPr lang="fr-FR" sz="2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</a:pPr>
            <a:r>
              <a:rPr lang="fr-FR" sz="2800" b="0" strike="noStrike" spc="-1" dirty="0">
                <a:solidFill>
                  <a:srgbClr val="000000"/>
                </a:solidFill>
                <a:latin typeface="Arial"/>
              </a:rPr>
              <a:t>MICHAUD Monique</a:t>
            </a: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</a:pPr>
            <a:r>
              <a:rPr lang="fr-FR" sz="2800" b="0" strike="noStrike" spc="-1" dirty="0">
                <a:solidFill>
                  <a:srgbClr val="000000"/>
                </a:solidFill>
                <a:latin typeface="Arial"/>
              </a:rPr>
              <a:t>CHARTREUX Jean-François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102680" y="6120000"/>
            <a:ext cx="179280" cy="344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7" name="Freeform 1"/>
          <p:cNvSpPr/>
          <p:nvPr/>
        </p:nvSpPr>
        <p:spPr>
          <a:xfrm>
            <a:off x="180000" y="180000"/>
            <a:ext cx="4415040" cy="2855160"/>
          </a:xfrm>
          <a:custGeom>
            <a:avLst/>
            <a:gdLst>
              <a:gd name="textAreaLeft" fmla="*/ 0 w 4415040"/>
              <a:gd name="textAreaRight" fmla="*/ 4417200 w 4415040"/>
              <a:gd name="textAreaTop" fmla="*/ 0 h 2855160"/>
              <a:gd name="textAreaBottom" fmla="*/ 2857320 h 2855160"/>
            </a:gdLst>
            <a:ahLst/>
            <a:cxnLst/>
            <a:rect l="textAreaLeft" t="textAreaTop" r="textAreaRight" b="textAreaBottom"/>
            <a:pathLst>
              <a:path w="4417095" h="2542523">
                <a:moveTo>
                  <a:pt x="0" y="0"/>
                </a:moveTo>
                <a:lnTo>
                  <a:pt x="4417095" y="0"/>
                </a:lnTo>
                <a:lnTo>
                  <a:pt x="4417095" y="2542523"/>
                </a:lnTo>
                <a:lnTo>
                  <a:pt x="0" y="2542523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1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/>
          <p:cNvSpPr/>
          <p:nvPr/>
        </p:nvSpPr>
        <p:spPr>
          <a:xfrm>
            <a:off x="9429752" y="2928922"/>
            <a:ext cx="1714512" cy="2111078"/>
          </a:xfrm>
          <a:prstGeom prst="rect">
            <a:avLst/>
          </a:prstGeom>
          <a:solidFill>
            <a:srgbClr val="1F6B24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strike="noStrik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ea typeface="DejaVu Sans"/>
              </a:rPr>
              <a:t>Yvon </a:t>
            </a:r>
            <a:r>
              <a:rPr lang="fr-FR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ea typeface="DejaVu Sans"/>
              </a:rPr>
              <a:t>Levenez</a:t>
            </a:r>
            <a:endParaRPr lang="fr-FR" sz="2000" strike="noStrik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000" strike="noStrik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ea typeface="DejaVu Sans"/>
              </a:rPr>
              <a:t>Françoise </a:t>
            </a:r>
            <a:r>
              <a:rPr lang="fr-FR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ea typeface="DejaVu Sans"/>
              </a:rPr>
              <a:t>Loze</a:t>
            </a:r>
            <a:endParaRPr lang="fr-FR" sz="2000" strike="noStrik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/>
            </a:endParaRPr>
          </a:p>
        </p:txBody>
      </p:sp>
      <p:sp>
        <p:nvSpPr>
          <p:cNvPr id="98" name="Freeform 7"/>
          <p:cNvSpPr/>
          <p:nvPr/>
        </p:nvSpPr>
        <p:spPr>
          <a:xfrm>
            <a:off x="0" y="0"/>
            <a:ext cx="4071902" cy="2695680"/>
          </a:xfrm>
          <a:custGeom>
            <a:avLst/>
            <a:gdLst>
              <a:gd name="textAreaLeft" fmla="*/ 0 w 4212720"/>
              <a:gd name="textAreaRight" fmla="*/ 4214880 w 4212720"/>
              <a:gd name="textAreaTop" fmla="*/ 0 h 2695680"/>
              <a:gd name="textAreaBottom" fmla="*/ 2697840 h 2695680"/>
            </a:gdLst>
            <a:ahLst/>
            <a:cxnLst/>
            <a:rect l="textAreaLeft" t="textAreaTop" r="textAreaRight" b="textAreaBottom"/>
            <a:pathLst>
              <a:path w="3952539" h="2697764">
                <a:moveTo>
                  <a:pt x="0" y="0"/>
                </a:moveTo>
                <a:lnTo>
                  <a:pt x="3952539" y="0"/>
                </a:lnTo>
                <a:lnTo>
                  <a:pt x="3952539" y="2697764"/>
                </a:lnTo>
                <a:lnTo>
                  <a:pt x="0" y="269776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99" name="Group 8"/>
          <p:cNvGrpSpPr/>
          <p:nvPr/>
        </p:nvGrpSpPr>
        <p:grpSpPr>
          <a:xfrm>
            <a:off x="3645720" y="2991240"/>
            <a:ext cx="1066320" cy="1287360"/>
            <a:chOff x="3645720" y="2991240"/>
            <a:chExt cx="1066320" cy="1287360"/>
          </a:xfrm>
        </p:grpSpPr>
        <p:sp>
          <p:nvSpPr>
            <p:cNvPr id="100" name="Freeform 15"/>
            <p:cNvSpPr/>
            <p:nvPr/>
          </p:nvSpPr>
          <p:spPr>
            <a:xfrm>
              <a:off x="3645720" y="3127680"/>
              <a:ext cx="1066320" cy="1150560"/>
            </a:xfrm>
            <a:custGeom>
              <a:avLst/>
              <a:gdLst>
                <a:gd name="textAreaLeft" fmla="*/ 0 w 1066320"/>
                <a:gd name="textAreaRight" fmla="*/ 1068480 w 1066320"/>
                <a:gd name="textAreaTop" fmla="*/ 0 h 1150560"/>
                <a:gd name="textAreaBottom" fmla="*/ 1152720 h 1150560"/>
              </a:gdLst>
              <a:ahLst/>
              <a:cxnLst/>
              <a:rect l="textAreaLeft" t="textAreaTop" r="textAreaRight" b="textAreaBottom"/>
              <a:pathLst>
                <a:path w="521767" h="563064">
                  <a:moveTo>
                    <a:pt x="0" y="0"/>
                  </a:moveTo>
                  <a:lnTo>
                    <a:pt x="521767" y="0"/>
                  </a:lnTo>
                  <a:lnTo>
                    <a:pt x="521767" y="563064"/>
                  </a:lnTo>
                  <a:lnTo>
                    <a:pt x="0" y="563064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fr-FR" sz="1800" b="0" strike="noStrike" spc="-1">
                <a:solidFill>
                  <a:srgbClr val="FFFFFF"/>
                </a:solidFill>
                <a:latin typeface="Arial"/>
                <a:ea typeface="DejaVu Sans"/>
              </a:endParaRPr>
            </a:p>
          </p:txBody>
        </p:sp>
        <p:sp>
          <p:nvSpPr>
            <p:cNvPr id="101" name="TextBox 6"/>
            <p:cNvSpPr/>
            <p:nvPr/>
          </p:nvSpPr>
          <p:spPr>
            <a:xfrm>
              <a:off x="3645720" y="2991240"/>
              <a:ext cx="1066320" cy="1287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254160" tIns="254160" rIns="254160" bIns="25416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n-US" sz="3600" b="0" strike="noStrike" spc="-1">
                <a:solidFill>
                  <a:srgbClr val="000000"/>
                </a:solidFill>
                <a:latin typeface="Open Sauce"/>
                <a:ea typeface="DejaVu Sans"/>
              </a:endParaRPr>
            </a:p>
          </p:txBody>
        </p:sp>
      </p:grpSp>
      <p:grpSp>
        <p:nvGrpSpPr>
          <p:cNvPr id="102" name="Group 18"/>
          <p:cNvGrpSpPr/>
          <p:nvPr/>
        </p:nvGrpSpPr>
        <p:grpSpPr>
          <a:xfrm>
            <a:off x="3714840" y="5221440"/>
            <a:ext cx="1066320" cy="1287360"/>
            <a:chOff x="3714840" y="5221440"/>
            <a:chExt cx="1066320" cy="1287360"/>
          </a:xfrm>
        </p:grpSpPr>
        <p:sp>
          <p:nvSpPr>
            <p:cNvPr id="103" name="Freeform 23"/>
            <p:cNvSpPr/>
            <p:nvPr/>
          </p:nvSpPr>
          <p:spPr>
            <a:xfrm>
              <a:off x="3714840" y="5357880"/>
              <a:ext cx="1066320" cy="1150560"/>
            </a:xfrm>
            <a:custGeom>
              <a:avLst/>
              <a:gdLst>
                <a:gd name="textAreaLeft" fmla="*/ 0 w 1066320"/>
                <a:gd name="textAreaRight" fmla="*/ 1068480 w 1066320"/>
                <a:gd name="textAreaTop" fmla="*/ 0 h 1150560"/>
                <a:gd name="textAreaBottom" fmla="*/ 1152720 h 1150560"/>
              </a:gdLst>
              <a:ahLst/>
              <a:cxnLst/>
              <a:rect l="textAreaLeft" t="textAreaTop" r="textAreaRight" b="textAreaBottom"/>
              <a:pathLst>
                <a:path w="521767" h="563064">
                  <a:moveTo>
                    <a:pt x="0" y="0"/>
                  </a:moveTo>
                  <a:lnTo>
                    <a:pt x="521767" y="0"/>
                  </a:lnTo>
                  <a:lnTo>
                    <a:pt x="521767" y="563064"/>
                  </a:lnTo>
                  <a:lnTo>
                    <a:pt x="0" y="563064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fr-FR" sz="1800" b="0" strike="noStrike" spc="-1">
                <a:solidFill>
                  <a:srgbClr val="FFFFFF"/>
                </a:solidFill>
                <a:latin typeface="Arial"/>
                <a:ea typeface="DejaVu Sans"/>
              </a:endParaRPr>
            </a:p>
          </p:txBody>
        </p:sp>
        <p:sp>
          <p:nvSpPr>
            <p:cNvPr id="104" name="TextBox 25"/>
            <p:cNvSpPr/>
            <p:nvPr/>
          </p:nvSpPr>
          <p:spPr>
            <a:xfrm>
              <a:off x="3714840" y="5221440"/>
              <a:ext cx="1066320" cy="1287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254160" tIns="254160" rIns="254160" bIns="25416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n-US" sz="3600" b="0" strike="noStrike" spc="-1">
                <a:solidFill>
                  <a:srgbClr val="000000"/>
                </a:solidFill>
                <a:latin typeface="Open Sauce"/>
                <a:ea typeface="DejaVu Sans"/>
              </a:endParaRPr>
            </a:p>
          </p:txBody>
        </p:sp>
      </p:grpSp>
      <p:sp>
        <p:nvSpPr>
          <p:cNvPr id="105" name="TextBox 27"/>
          <p:cNvSpPr/>
          <p:nvPr/>
        </p:nvSpPr>
        <p:spPr>
          <a:xfrm>
            <a:off x="14001840" y="7358040"/>
            <a:ext cx="3998520" cy="1655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760" tIns="50760" rIns="50760" bIns="50760" anchor="ctr">
            <a:noAutofit/>
          </a:bodyPr>
          <a:lstStyle/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06" name="PlaceHolder 4"/>
          <p:cNvSpPr/>
          <p:nvPr/>
        </p:nvSpPr>
        <p:spPr>
          <a:xfrm>
            <a:off x="4143340" y="410760"/>
            <a:ext cx="13787534" cy="1716120"/>
          </a:xfrm>
          <a:prstGeom prst="rect">
            <a:avLst/>
          </a:prstGeom>
          <a:solidFill>
            <a:srgbClr val="1E6A39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marL="612000" indent="612000" algn="ctr">
              <a:lnSpc>
                <a:spcPct val="100000"/>
              </a:lnSpc>
              <a:tabLst>
                <a:tab pos="0" algn="l"/>
              </a:tabLst>
            </a:pPr>
            <a:r>
              <a:rPr lang="fr-FR" sz="4800" b="1" strike="noStrike" spc="-1" dirty="0">
                <a:ln>
                  <a:solidFill>
                    <a:srgbClr val="127622"/>
                  </a:solidFill>
                </a:ln>
                <a:solidFill>
                  <a:srgbClr val="FFFFFF"/>
                </a:solidFill>
                <a:latin typeface="Arial"/>
                <a:ea typeface="DejaVu Sans"/>
              </a:rPr>
              <a:t>ORGANIGRAMME</a:t>
            </a:r>
            <a:endParaRPr lang="fr-FR" sz="4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214250" y="2928922"/>
            <a:ext cx="1571636" cy="2087842"/>
          </a:xfrm>
          <a:prstGeom prst="rect">
            <a:avLst/>
          </a:prstGeom>
          <a:solidFill>
            <a:srgbClr val="1F6B24"/>
          </a:solidFill>
          <a:ln w="0">
            <a:solidFill>
              <a:srgbClr val="3465A4"/>
            </a:solidFill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ea typeface="DejaVu Sans"/>
              </a:rPr>
              <a:t>Françoise</a:t>
            </a:r>
            <a:r>
              <a:rPr lang="fr-FR" sz="2000" strike="noStrik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ea typeface="DejaVu Sans"/>
              </a:rPr>
              <a:t> Bézier</a:t>
            </a:r>
          </a:p>
          <a:p>
            <a:pPr algn="ctr">
              <a:lnSpc>
                <a:spcPct val="100000"/>
              </a:lnSpc>
            </a:pPr>
            <a:endParaRPr lang="fr-FR" sz="2000" strike="noStrik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214250" y="5786442"/>
            <a:ext cx="1571636" cy="4113558"/>
          </a:xfrm>
          <a:prstGeom prst="rect">
            <a:avLst/>
          </a:prstGeom>
          <a:solidFill>
            <a:srgbClr val="1F6B24"/>
          </a:solidFill>
          <a:ln w="0">
            <a:solidFill>
              <a:srgbClr val="25406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strike="noStrik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ea typeface="DejaVu Sans"/>
              </a:rPr>
              <a:t>Relations Externes</a:t>
            </a:r>
            <a:endParaRPr lang="fr-FR" sz="2000" strike="noStrik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2000" strike="noStrik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2000" strike="noStrik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2000" strike="noStrik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000" strike="noStrik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ea typeface="DejaVu Sans"/>
              </a:rPr>
              <a:t>Gestion des salles avec la Mairie</a:t>
            </a:r>
            <a:endParaRPr lang="fr-FR" sz="2000" strike="noStrik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/>
            </a:endParaRPr>
          </a:p>
        </p:txBody>
      </p:sp>
      <p:sp>
        <p:nvSpPr>
          <p:cNvPr id="109" name="Rectangle 108"/>
          <p:cNvSpPr/>
          <p:nvPr/>
        </p:nvSpPr>
        <p:spPr>
          <a:xfrm flipH="1">
            <a:off x="2285952" y="2928922"/>
            <a:ext cx="1643074" cy="2111078"/>
          </a:xfrm>
          <a:prstGeom prst="rect">
            <a:avLst/>
          </a:prstGeom>
          <a:solidFill>
            <a:srgbClr val="1F6B24"/>
          </a:solidFill>
          <a:ln w="0">
            <a:solidFill>
              <a:srgbClr val="25406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strike="noStrik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ea typeface="DejaVu Sans"/>
              </a:rPr>
              <a:t>Renée </a:t>
            </a:r>
            <a:r>
              <a:rPr lang="fr-FR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ea typeface="DejaVu Sans"/>
              </a:rPr>
              <a:t>Bourbon</a:t>
            </a:r>
            <a:endParaRPr lang="fr-FR" sz="2000" strike="noStrik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2285952" y="5786442"/>
            <a:ext cx="1643074" cy="4113558"/>
          </a:xfrm>
          <a:prstGeom prst="rect">
            <a:avLst/>
          </a:prstGeom>
          <a:solidFill>
            <a:srgbClr val="1F6B24"/>
          </a:solidFill>
          <a:ln w="0">
            <a:solidFill>
              <a:srgbClr val="1F6B2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strike="noStrik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ea typeface="DejaVu Sans"/>
              </a:rPr>
              <a:t>Relations </a:t>
            </a:r>
            <a:r>
              <a:rPr lang="fr-FR" sz="2000" strike="noStrik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ea typeface="DejaVu Sans"/>
              </a:rPr>
              <a:t>Internes </a:t>
            </a:r>
          </a:p>
          <a:p>
            <a:pPr algn="ctr">
              <a:lnSpc>
                <a:spcPct val="100000"/>
              </a:lnSpc>
            </a:pPr>
            <a:endParaRPr lang="fr-FR" sz="2000" strike="noStrik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000" strike="noStrik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</a:rPr>
              <a:t>Formations</a:t>
            </a:r>
          </a:p>
          <a:p>
            <a:pPr algn="ctr">
              <a:lnSpc>
                <a:spcPct val="100000"/>
              </a:lnSpc>
            </a:pPr>
            <a:endParaRPr lang="fr-FR" sz="2000" strike="noStrik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000" strike="noStrik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ea typeface="DejaVu Sans"/>
              </a:rPr>
              <a:t>Relations avec les Animateurs</a:t>
            </a:r>
            <a:endParaRPr lang="fr-FR" sz="2000" strike="noStrik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4643406" y="3000360"/>
            <a:ext cx="1714512" cy="2000264"/>
          </a:xfrm>
          <a:prstGeom prst="rect">
            <a:avLst/>
          </a:prstGeom>
          <a:solidFill>
            <a:srgbClr val="1F6B24"/>
          </a:solidFill>
          <a:ln w="0">
            <a:solidFill>
              <a:srgbClr val="25406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Christiane </a:t>
            </a:r>
            <a:r>
              <a:rPr lang="fr-FR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Beauchet</a:t>
            </a:r>
            <a:r>
              <a:rPr lang="fr-FR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fr-FR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Sabine </a:t>
            </a:r>
            <a:r>
              <a:rPr lang="fr-FR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Galbois</a:t>
            </a:r>
            <a:r>
              <a:rPr lang="fr-FR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Monique Michaud</a:t>
            </a:r>
            <a:endParaRPr lang="fr-FR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2" name="Rectangle 111"/>
          <p:cNvSpPr/>
          <p:nvPr/>
        </p:nvSpPr>
        <p:spPr>
          <a:xfrm flipH="1">
            <a:off x="4571968" y="5715004"/>
            <a:ext cx="1714512" cy="4068562"/>
          </a:xfrm>
          <a:prstGeom prst="rect">
            <a:avLst/>
          </a:prstGeom>
          <a:solidFill>
            <a:srgbClr val="1F6B24"/>
          </a:solidFill>
          <a:ln w="0">
            <a:solidFill>
              <a:srgbClr val="25406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fr-FR" sz="2000" strike="noStrike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fr-FR" sz="2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fr-FR" sz="2000" strike="noStrike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r>
              <a:rPr lang="fr-FR" sz="2000" strike="noStrik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ea typeface="DejaVu Sans"/>
              </a:rPr>
              <a:t>Secrétariat</a:t>
            </a:r>
            <a:endParaRPr lang="fr-FR" sz="2000" strike="noStrik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28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Connecteur droit 112"/>
          <p:cNvSpPr/>
          <p:nvPr/>
        </p:nvSpPr>
        <p:spPr>
          <a:xfrm>
            <a:off x="1071506" y="5072062"/>
            <a:ext cx="360" cy="720000"/>
          </a:xfrm>
          <a:prstGeom prst="line">
            <a:avLst/>
          </a:prstGeom>
          <a:ln w="0">
            <a:solidFill>
              <a:srgbClr val="3465A4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14" name="Connecteur droit 113"/>
          <p:cNvSpPr/>
          <p:nvPr/>
        </p:nvSpPr>
        <p:spPr>
          <a:xfrm>
            <a:off x="3071770" y="5072062"/>
            <a:ext cx="360" cy="720000"/>
          </a:xfrm>
          <a:prstGeom prst="line">
            <a:avLst/>
          </a:prstGeom>
          <a:ln w="0">
            <a:solidFill>
              <a:srgbClr val="3465A4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15" name="Connecteur droit 114"/>
          <p:cNvSpPr/>
          <p:nvPr/>
        </p:nvSpPr>
        <p:spPr>
          <a:xfrm>
            <a:off x="5357786" y="5072062"/>
            <a:ext cx="360" cy="720000"/>
          </a:xfrm>
          <a:prstGeom prst="line">
            <a:avLst/>
          </a:prstGeom>
          <a:ln w="0">
            <a:solidFill>
              <a:srgbClr val="3465A4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9358314" y="5715004"/>
            <a:ext cx="1802810" cy="4140000"/>
          </a:xfrm>
          <a:prstGeom prst="rect">
            <a:avLst/>
          </a:prstGeom>
          <a:solidFill>
            <a:srgbClr val="1F6B24"/>
          </a:solidFill>
          <a:ln w="0">
            <a:solidFill>
              <a:srgbClr val="25406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strike="noStrik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ea typeface="DejaVu Sans"/>
              </a:rPr>
              <a:t>Trésorerie</a:t>
            </a:r>
            <a:endParaRPr lang="fr-FR" sz="2000" strike="noStrik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/>
            </a:endParaRPr>
          </a:p>
        </p:txBody>
      </p:sp>
      <p:sp>
        <p:nvSpPr>
          <p:cNvPr id="118" name="Connecteur droit 117"/>
          <p:cNvSpPr/>
          <p:nvPr/>
        </p:nvSpPr>
        <p:spPr>
          <a:xfrm>
            <a:off x="10287008" y="5000624"/>
            <a:ext cx="360" cy="720000"/>
          </a:xfrm>
          <a:prstGeom prst="line">
            <a:avLst/>
          </a:prstGeom>
          <a:ln w="0">
            <a:solidFill>
              <a:srgbClr val="3465A4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11787206" y="2928922"/>
            <a:ext cx="1714512" cy="2111078"/>
          </a:xfrm>
          <a:prstGeom prst="rect">
            <a:avLst/>
          </a:prstGeom>
          <a:solidFill>
            <a:srgbClr val="1F6B24"/>
          </a:solidFill>
          <a:ln>
            <a:solidFill>
              <a:srgbClr val="1F6B24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ea typeface="DejaVu Sans"/>
              </a:rPr>
              <a:t>Laurent Lefebvre</a:t>
            </a:r>
          </a:p>
          <a:p>
            <a:pPr algn="ctr">
              <a:lnSpc>
                <a:spcPct val="100000"/>
              </a:lnSpc>
            </a:pPr>
            <a:r>
              <a:rPr lang="fr-FR" sz="2000" strike="noStrik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ea typeface="DejaVu Sans"/>
              </a:rPr>
              <a:t>Jean-François Chartreux</a:t>
            </a:r>
            <a:endParaRPr lang="fr-FR" sz="2000" strike="noStrik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/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11858644" y="5715004"/>
            <a:ext cx="1643074" cy="4143404"/>
          </a:xfrm>
          <a:prstGeom prst="rect">
            <a:avLst/>
          </a:prstGeom>
          <a:solidFill>
            <a:srgbClr val="1F6B24"/>
          </a:solidFill>
          <a:ln w="0">
            <a:solidFill>
              <a:srgbClr val="25406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strike="noStrik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</a:rPr>
              <a:t>Informatique BLOG</a:t>
            </a:r>
            <a:endParaRPr lang="fr-FR" sz="2000" strike="noStrik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/>
            </a:endParaRPr>
          </a:p>
        </p:txBody>
      </p:sp>
      <p:sp>
        <p:nvSpPr>
          <p:cNvPr id="121" name="Connecteur droit 120"/>
          <p:cNvSpPr/>
          <p:nvPr/>
        </p:nvSpPr>
        <p:spPr>
          <a:xfrm>
            <a:off x="12787338" y="5000624"/>
            <a:ext cx="0" cy="720000"/>
          </a:xfrm>
          <a:prstGeom prst="line">
            <a:avLst/>
          </a:prstGeom>
          <a:ln w="0">
            <a:solidFill>
              <a:srgbClr val="3465A4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16144924" y="2857484"/>
            <a:ext cx="1785950" cy="2159280"/>
          </a:xfrm>
          <a:prstGeom prst="rect">
            <a:avLst/>
          </a:prstGeom>
          <a:solidFill>
            <a:srgbClr val="1F6B24"/>
          </a:solidFill>
          <a:ln w="0">
            <a:solidFill>
              <a:srgbClr val="25406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800" b="1" strike="noStrike" spc="-1" dirty="0" smtClean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lang="fr-FR" sz="28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chemeClr val="bg1"/>
                </a:solidFill>
                <a:latin typeface="Arial"/>
              </a:rPr>
              <a:t>Monique Michaud</a:t>
            </a:r>
          </a:p>
          <a:p>
            <a:pPr algn="ctr">
              <a:lnSpc>
                <a:spcPct val="100000"/>
              </a:lnSpc>
            </a:pPr>
            <a:r>
              <a:rPr lang="fr-FR" sz="2000" b="1" spc="-1" dirty="0" smtClean="0">
                <a:solidFill>
                  <a:schemeClr val="bg1"/>
                </a:solidFill>
                <a:latin typeface="Arial"/>
              </a:rPr>
              <a:t>Sabine </a:t>
            </a:r>
            <a:r>
              <a:rPr lang="fr-FR" sz="2000" b="1" spc="-1" dirty="0" err="1" smtClean="0">
                <a:solidFill>
                  <a:schemeClr val="bg1"/>
                </a:solidFill>
                <a:latin typeface="Arial"/>
              </a:rPr>
              <a:t>Galbois</a:t>
            </a:r>
            <a:endParaRPr lang="fr-FR" sz="2000" b="1" spc="-1" dirty="0" smtClean="0">
              <a:solidFill>
                <a:schemeClr val="bg1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000" b="1" spc="-1" dirty="0" smtClean="0">
                <a:solidFill>
                  <a:schemeClr val="bg1"/>
                </a:solidFill>
                <a:latin typeface="Arial"/>
              </a:rPr>
              <a:t>Alain Gérard</a:t>
            </a:r>
            <a:endParaRPr lang="fr-FR" sz="2000" b="1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23" name="Rectangle 122"/>
          <p:cNvSpPr/>
          <p:nvPr/>
        </p:nvSpPr>
        <p:spPr>
          <a:xfrm flipH="1">
            <a:off x="16216362" y="5715004"/>
            <a:ext cx="1714512" cy="4071966"/>
          </a:xfrm>
          <a:prstGeom prst="rect">
            <a:avLst/>
          </a:prstGeom>
          <a:solidFill>
            <a:srgbClr val="1F6B24"/>
          </a:solidFill>
          <a:ln w="0">
            <a:solidFill>
              <a:srgbClr val="25406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strike="noStrike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ea typeface="DejaVu Sans"/>
              </a:rPr>
              <a:t>Référentes</a:t>
            </a:r>
            <a:r>
              <a:rPr lang="fr-FR" sz="2000" strike="noStrik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ea typeface="DejaVu Sans"/>
              </a:rPr>
              <a:t> festivités</a:t>
            </a:r>
            <a:endParaRPr lang="fr-FR" sz="2000" strike="noStrik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/>
            </a:endParaRPr>
          </a:p>
        </p:txBody>
      </p:sp>
      <p:sp>
        <p:nvSpPr>
          <p:cNvPr id="124" name="Connecteur droit 123"/>
          <p:cNvSpPr/>
          <p:nvPr/>
        </p:nvSpPr>
        <p:spPr>
          <a:xfrm>
            <a:off x="17430808" y="5000624"/>
            <a:ext cx="360" cy="720000"/>
          </a:xfrm>
          <a:prstGeom prst="line">
            <a:avLst/>
          </a:prstGeom>
          <a:ln w="0">
            <a:solidFill>
              <a:srgbClr val="3465A4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1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4073222" y="2857484"/>
            <a:ext cx="1714512" cy="2143140"/>
          </a:xfrm>
          <a:prstGeom prst="rect">
            <a:avLst/>
          </a:prstGeom>
          <a:solidFill>
            <a:srgbClr val="1F6B24"/>
          </a:solidFill>
          <a:ln>
            <a:solidFill>
              <a:srgbClr val="1F6B24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Christiane </a:t>
            </a:r>
            <a:r>
              <a:rPr lang="fr-FR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Beauchet</a:t>
            </a:r>
            <a:r>
              <a:rPr lang="fr-FR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/>
            <a:r>
              <a:rPr lang="fr-FR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Yvon </a:t>
            </a:r>
            <a:r>
              <a:rPr lang="fr-FR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Levenez</a:t>
            </a:r>
            <a:r>
              <a:rPr lang="fr-FR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 Elisabeth </a:t>
            </a:r>
            <a:r>
              <a:rPr lang="fr-FR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Faudemer</a:t>
            </a:r>
            <a:r>
              <a:rPr lang="fr-FR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 </a:t>
            </a:r>
            <a:endParaRPr lang="fr-FR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4144660" y="5715004"/>
            <a:ext cx="1500198" cy="4143404"/>
          </a:xfrm>
          <a:prstGeom prst="rect">
            <a:avLst/>
          </a:prstGeom>
          <a:solidFill>
            <a:srgbClr val="1F6B2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FFRS360 Inscriptions</a:t>
            </a:r>
            <a:endParaRPr lang="fr-F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3" name="Connecteur droit 32"/>
          <p:cNvSpPr/>
          <p:nvPr/>
        </p:nvSpPr>
        <p:spPr>
          <a:xfrm>
            <a:off x="15144792" y="5072062"/>
            <a:ext cx="0" cy="720000"/>
          </a:xfrm>
          <a:prstGeom prst="line">
            <a:avLst/>
          </a:prstGeom>
          <a:ln w="0">
            <a:solidFill>
              <a:srgbClr val="3465A4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1828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fr-FR" sz="1200" b="1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Françoise LOZE</a:t>
            </a:r>
            <a:r>
              <a:rPr kumimoji="0" lang="fr-F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 ;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828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fr-FR" sz="1200" b="1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Françoise LOZE</a:t>
            </a:r>
            <a:r>
              <a:rPr kumimoji="0" lang="fr-F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 ;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1828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fr-FR" sz="1200" b="1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Françoise LOZE</a:t>
            </a:r>
            <a:r>
              <a:rPr kumimoji="0" lang="fr-F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 ;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4144660" y="5715004"/>
            <a:ext cx="1571636" cy="4143404"/>
          </a:xfrm>
          <a:prstGeom prst="rect">
            <a:avLst/>
          </a:prstGeom>
          <a:solidFill>
            <a:srgbClr val="1F6B2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FFRS360 Inscriptions</a:t>
            </a:r>
            <a:endParaRPr lang="fr-F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1828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fr-FR" sz="1200" b="1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Françoise LOZE</a:t>
            </a:r>
            <a:r>
              <a:rPr kumimoji="0" lang="fr-F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 ;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2298" y="2928922"/>
            <a:ext cx="1643074" cy="2071702"/>
          </a:xfrm>
          <a:prstGeom prst="rect">
            <a:avLst/>
          </a:prstGeom>
          <a:solidFill>
            <a:srgbClr val="1F6B24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strike="noStrik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ea typeface="DejaVu Sans"/>
              </a:rPr>
              <a:t>Laurent Lefebvre</a:t>
            </a:r>
          </a:p>
          <a:p>
            <a:pPr algn="ctr">
              <a:lnSpc>
                <a:spcPct val="100000"/>
              </a:lnSpc>
            </a:pPr>
            <a:r>
              <a:rPr lang="fr-FR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ea typeface="DejaVu Sans"/>
              </a:rPr>
              <a:t>Alain Gérard</a:t>
            </a:r>
          </a:p>
          <a:p>
            <a:pPr algn="ctr"/>
            <a:r>
              <a:rPr lang="fr-FR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Yvon </a:t>
            </a:r>
            <a:r>
              <a:rPr lang="fr-FR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Levenez</a:t>
            </a:r>
            <a:endParaRPr lang="fr-FR" sz="2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endParaRPr lang="fr-FR" sz="2000" strike="noStrik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000860" y="5715004"/>
            <a:ext cx="1802810" cy="4140000"/>
          </a:xfrm>
          <a:prstGeom prst="rect">
            <a:avLst/>
          </a:prstGeom>
          <a:solidFill>
            <a:srgbClr val="1F6B24"/>
          </a:solidFill>
          <a:ln w="0">
            <a:solidFill>
              <a:srgbClr val="25406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strike="noStrik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</a:rPr>
              <a:t>Subventions</a:t>
            </a:r>
            <a:endParaRPr lang="fr-FR" sz="2000" strike="noStrik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/>
            </a:endParaRPr>
          </a:p>
        </p:txBody>
      </p:sp>
      <p:cxnSp>
        <p:nvCxnSpPr>
          <p:cNvPr id="42" name="Connecteur droit avec flèche 41"/>
          <p:cNvCxnSpPr/>
          <p:nvPr/>
        </p:nvCxnSpPr>
        <p:spPr>
          <a:xfrm rot="5400000">
            <a:off x="10286214" y="5430046"/>
            <a:ext cx="15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onnecteur droit 43"/>
          <p:cNvSpPr/>
          <p:nvPr/>
        </p:nvSpPr>
        <p:spPr>
          <a:xfrm>
            <a:off x="7858116" y="5143500"/>
            <a:ext cx="360" cy="720000"/>
          </a:xfrm>
          <a:prstGeom prst="line">
            <a:avLst/>
          </a:prstGeom>
          <a:ln w="0">
            <a:solidFill>
              <a:srgbClr val="3465A4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601</TotalTime>
  <Words>145</Words>
  <Application>LibreOffice/7.5.0.3$Windows_X86_64 LibreOffice_project/c21113d003cd3efa8c53188764377a8272d9d6de</Application>
  <PresentationFormat>Personnalisé</PresentationFormat>
  <Paragraphs>71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6" baseType="lpstr">
      <vt:lpstr>Office Theme</vt:lpstr>
      <vt:lpstr>Office Theme</vt:lpstr>
      <vt:lpstr>Diapositive 1</vt:lpstr>
      <vt:lpstr>Diapositive 2</vt:lpstr>
      <vt:lpstr>PRESENTATION DU BUREAU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d'affaires</dc:title>
  <dc:creator>Secrétaire</dc:creator>
  <cp:lastModifiedBy>Secrétaire</cp:lastModifiedBy>
  <cp:revision>111</cp:revision>
  <dcterms:created xsi:type="dcterms:W3CDTF">2006-08-16T00:00:00Z</dcterms:created>
  <dcterms:modified xsi:type="dcterms:W3CDTF">2026-01-26T09:46:28Z</dcterms:modified>
  <dc:identifier>DAFyuKDJrQ8</dc:identifier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Personnalisé</vt:lpwstr>
  </property>
  <property fmtid="{D5CDD505-2E9C-101B-9397-08002B2CF9AE}" pid="3" name="Slides">
    <vt:i4>4</vt:i4>
  </property>
</Properties>
</file>